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4" r:id="rId4"/>
    <p:sldId id="267" r:id="rId5"/>
    <p:sldId id="275" r:id="rId6"/>
    <p:sldId id="268" r:id="rId7"/>
    <p:sldId id="269" r:id="rId8"/>
    <p:sldId id="270" r:id="rId9"/>
    <p:sldId id="271" r:id="rId10"/>
    <p:sldId id="265" r:id="rId11"/>
    <p:sldId id="266" r:id="rId12"/>
    <p:sldId id="274" r:id="rId13"/>
    <p:sldId id="260" r:id="rId14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420" y="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9EB83-C066-431C-981F-42F21A94A664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48A3-B6D2-4DFA-BD23-5B462C9FDC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28563-4C46-4A3A-95D1-77C31F52FDA2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67A75-0C73-4BAC-B8B4-9C29930BA4E6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C9283-96A3-4504-86DC-BF276942500D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2CF4C-7BCF-4AA6-B0C7-B7A44B369FA5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A5E0C-9180-42EE-A0D0-9D22B9C89A69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8EDD9-A7B2-45EE-ADCF-AE75EB89AF5B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99D8A-5C18-4F36-93DD-FB96A6298837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F2BE-6C54-43C8-8C8B-87AAC0B3CBD8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E8060-FBDF-46AF-AD3C-C7FADE361581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993F4-ACC0-43EC-80A7-9E552466C861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2E94F-6DDF-4031-BA1A-422D5FD8FC70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03E74EA4-8A3E-4698-AFF9-94A8F7639B5C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6168" y="272635"/>
            <a:ext cx="9144000" cy="304698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     九龙基地活疫苗车间、灭活疫苗车间</a:t>
            </a:r>
            <a:endParaRPr lang="en-US" altLang="zh-CN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defRPr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</a:t>
            </a:r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工艺冷冻水系统中间水箱循环系统改造方案</a:t>
            </a:r>
            <a:endParaRPr lang="en-US" altLang="zh-CN" sz="20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defRPr/>
            </a:pPr>
            <a:endParaRPr lang="en-US" altLang="zh-CN" sz="20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defRPr/>
            </a:pPr>
            <a:endParaRPr lang="en-US" altLang="zh-CN" sz="20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defRPr/>
            </a:pPr>
            <a:endParaRPr lang="en-US" altLang="zh-CN" sz="2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lvl="4">
              <a:buFont typeface="Arial" panose="020B0604020202020204" pitchFamily="34" charset="0"/>
              <a:buChar char="•"/>
              <a:defRPr/>
            </a:pPr>
            <a:r>
              <a:rPr lang="en-US" altLang="zh-CN" sz="2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r>
              <a:rPr lang="zh-CN" altLang="en-US" sz="2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部门：生产部运行保障部</a:t>
            </a:r>
            <a:endParaRPr lang="en-US" altLang="zh-CN" sz="24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sz="24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lvl="4">
              <a:buFont typeface="Arial" panose="020B0604020202020204" pitchFamily="34" charset="0"/>
              <a:buChar char="•"/>
              <a:defRPr/>
            </a:pPr>
            <a:r>
              <a:rPr lang="en-US" altLang="zh-CN" sz="2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r>
              <a:rPr lang="zh-CN" altLang="en-US" sz="2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姓名</a:t>
            </a:r>
            <a:r>
              <a:rPr lang="en-US" altLang="zh-CN" sz="2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:  </a:t>
            </a:r>
            <a:r>
              <a:rPr lang="zh-CN" altLang="en-US" sz="2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高谋兵</a:t>
            </a:r>
            <a:endParaRPr lang="zh-CN" altLang="en-US" sz="44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051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35288"/>
            <a:ext cx="9144000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4608512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改造可行性论证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827584" y="461837"/>
            <a:ext cx="894259" cy="432048"/>
            <a:chOff x="2215144" y="927951"/>
            <a:chExt cx="1244730" cy="792102"/>
          </a:xfrm>
        </p:grpSpPr>
        <p:sp>
          <p:nvSpPr>
            <p:cNvPr id="12" name="平行四边形 11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488215C8-654B-AEA2-58AC-686EB4647A52}"/>
              </a:ext>
            </a:extLst>
          </p:cNvPr>
          <p:cNvSpPr txBox="1"/>
          <p:nvPr/>
        </p:nvSpPr>
        <p:spPr>
          <a:xfrm>
            <a:off x="827584" y="1192912"/>
            <a:ext cx="7577844" cy="3327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b="1" dirty="0">
                <a:solidFill>
                  <a:srgbClr val="0070C0"/>
                </a:solidFill>
              </a:rPr>
              <a:t>1</a:t>
            </a:r>
            <a:r>
              <a:rPr lang="zh-CN" altLang="en-US" b="1" dirty="0">
                <a:solidFill>
                  <a:srgbClr val="0070C0"/>
                </a:solidFill>
              </a:rPr>
              <a:t>、运行经济性：</a:t>
            </a:r>
            <a:r>
              <a:rPr lang="zh-CN" altLang="en-US" dirty="0">
                <a:solidFill>
                  <a:srgbClr val="0070C0"/>
                </a:solidFill>
              </a:rPr>
              <a:t>由于中间水箱的介入，改善了低温制冷机组的频繁启停，</a:t>
            </a:r>
            <a:endParaRPr lang="en-US" altLang="zh-CN" dirty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                           </a:t>
            </a:r>
            <a:r>
              <a:rPr lang="zh-CN" altLang="en-US" dirty="0">
                <a:solidFill>
                  <a:srgbClr val="0070C0"/>
                </a:solidFill>
              </a:rPr>
              <a:t>设备运行工况得以改善，相应的运行电费也有所节省。</a:t>
            </a:r>
            <a:endParaRPr lang="en-US" altLang="zh-CN" dirty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CN" b="1" dirty="0">
                <a:solidFill>
                  <a:srgbClr val="0070C0"/>
                </a:solidFill>
              </a:rPr>
              <a:t>2</a:t>
            </a:r>
            <a:r>
              <a:rPr lang="zh-CN" altLang="en-US" b="1" dirty="0">
                <a:solidFill>
                  <a:srgbClr val="0070C0"/>
                </a:solidFill>
              </a:rPr>
              <a:t>、技术稳定性：</a:t>
            </a:r>
            <a:r>
              <a:rPr lang="zh-CN" altLang="en-US" dirty="0">
                <a:solidFill>
                  <a:srgbClr val="0070C0"/>
                </a:solidFill>
              </a:rPr>
              <a:t>在现有设备及管路的分布情况进行技术性改造，对原有  </a:t>
            </a:r>
            <a:endParaRPr lang="en-US" altLang="zh-CN" dirty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                            </a:t>
            </a:r>
            <a:r>
              <a:rPr lang="zh-CN" altLang="en-US" dirty="0">
                <a:solidFill>
                  <a:srgbClr val="0070C0"/>
                </a:solidFill>
              </a:rPr>
              <a:t>设备及末端均不会造成使用上的应用改变。</a:t>
            </a:r>
            <a:endParaRPr lang="en-US" altLang="zh-CN" dirty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CN" b="1" dirty="0">
                <a:solidFill>
                  <a:srgbClr val="0070C0"/>
                </a:solidFill>
              </a:rPr>
              <a:t>3</a:t>
            </a:r>
            <a:r>
              <a:rPr lang="zh-CN" altLang="en-US" b="1" dirty="0">
                <a:solidFill>
                  <a:srgbClr val="0070C0"/>
                </a:solidFill>
              </a:rPr>
              <a:t>、实施可行性：</a:t>
            </a:r>
            <a:r>
              <a:rPr lang="zh-CN" altLang="en-US" dirty="0">
                <a:solidFill>
                  <a:srgbClr val="0070C0"/>
                </a:solidFill>
              </a:rPr>
              <a:t>现有安装环境符合改造要求，充分利用了可利用空间及</a:t>
            </a:r>
            <a:endParaRPr lang="en-US" altLang="zh-CN" dirty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                            </a:t>
            </a:r>
            <a:r>
              <a:rPr lang="zh-CN" altLang="en-US" dirty="0">
                <a:solidFill>
                  <a:srgbClr val="0070C0"/>
                </a:solidFill>
              </a:rPr>
              <a:t>部件。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744416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成功案例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869429" y="462480"/>
            <a:ext cx="894259" cy="432048"/>
            <a:chOff x="2215144" y="927951"/>
            <a:chExt cx="1244730" cy="792102"/>
          </a:xfrm>
        </p:grpSpPr>
        <p:sp>
          <p:nvSpPr>
            <p:cNvPr id="12" name="平行四边形 11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94D7369-3EE5-4FA1-D7FD-54830ADE476A}"/>
              </a:ext>
            </a:extLst>
          </p:cNvPr>
          <p:cNvSpPr txBox="1"/>
          <p:nvPr/>
        </p:nvSpPr>
        <p:spPr>
          <a:xfrm>
            <a:off x="611366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类似项目场景应用（之一）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7B27C9B-A144-FF49-B169-C2581B9C5CFD}"/>
              </a:ext>
            </a:extLst>
          </p:cNvPr>
          <p:cNvSpPr txBox="1"/>
          <p:nvPr/>
        </p:nvSpPr>
        <p:spPr>
          <a:xfrm>
            <a:off x="1043608" y="1676295"/>
            <a:ext cx="7200800" cy="2778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项目背景：生产工艺制冷项目由工程技术部牵头，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2020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年中旬与生产技术部进行技术交流和沟通，制定技术方案及后续工作流程，于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2021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年初投入使用。</a:t>
            </a:r>
            <a:endParaRPr lang="en-US" altLang="zh-CN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使用情况：低温制冷机组对中间水箱内介质进行制冷后，经循环泵送至车间工艺设备。设备及系统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24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小时不停机运行，至今工况良好。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744416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成功案例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869429" y="462480"/>
            <a:ext cx="894259" cy="432048"/>
            <a:chOff x="2215144" y="927951"/>
            <a:chExt cx="1244730" cy="792102"/>
          </a:xfrm>
        </p:grpSpPr>
        <p:sp>
          <p:nvSpPr>
            <p:cNvPr id="12" name="平行四边形 11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94D7369-3EE5-4FA1-D7FD-54830ADE476A}"/>
              </a:ext>
            </a:extLst>
          </p:cNvPr>
          <p:cNvSpPr txBox="1"/>
          <p:nvPr/>
        </p:nvSpPr>
        <p:spPr>
          <a:xfrm>
            <a:off x="611366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类似项目场景应用（之一）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08B2EC2-315C-A948-B99D-39FAAB24C1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14"/>
          <a:stretch/>
        </p:blipFill>
        <p:spPr>
          <a:xfrm>
            <a:off x="5274903" y="1363169"/>
            <a:ext cx="2920792" cy="351997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DDAEF77B-7678-8C20-A636-243C270555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14501"/>
            <a:ext cx="4224863" cy="316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52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62125"/>
            <a:ext cx="2808287" cy="12430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Thanks!</a:t>
            </a:r>
          </a:p>
          <a:p>
            <a:pPr eaLnBrk="1" hangingPunct="1">
              <a:buFontTx/>
              <a:buNone/>
            </a:pPr>
            <a:r>
              <a:rPr lang="zh-CN" altLang="en-US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谢谢！</a:t>
            </a:r>
          </a:p>
        </p:txBody>
      </p:sp>
      <p:pic>
        <p:nvPicPr>
          <p:cNvPr id="6147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38" y="4403725"/>
            <a:ext cx="123031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endParaRPr lang="en-GB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>
            <a:cxnSpLocks/>
          </p:cNvCxnSpPr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2226739" y="1457988"/>
            <a:ext cx="894259" cy="523220"/>
            <a:chOff x="2215144" y="927951"/>
            <a:chExt cx="1244730" cy="959254"/>
          </a:xfrm>
        </p:grpSpPr>
        <p:sp>
          <p:nvSpPr>
            <p:cNvPr id="10" name="平行四边形 9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" name="文本框 9"/>
            <p:cNvSpPr txBox="1"/>
            <p:nvPr/>
          </p:nvSpPr>
          <p:spPr>
            <a:xfrm>
              <a:off x="2393075" y="927951"/>
              <a:ext cx="1066799" cy="959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rgbClr val="0070C0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8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878839" y="1489754"/>
            <a:ext cx="3857250" cy="459689"/>
            <a:chOff x="4315150" y="953426"/>
            <a:chExt cx="3857250" cy="540057"/>
          </a:xfrm>
        </p:grpSpPr>
        <p:sp>
          <p:nvSpPr>
            <p:cNvPr id="14" name="矩形 13"/>
            <p:cNvSpPr/>
            <p:nvPr/>
          </p:nvSpPr>
          <p:spPr>
            <a:xfrm>
              <a:off x="4841196" y="1036091"/>
              <a:ext cx="2827147" cy="40678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微软雅黑" panose="020B0503020204020204" charset="-122"/>
                  <a:ea typeface="微软雅黑" panose="020B0503020204020204" charset="-122"/>
                  <a:sym typeface="方正兰亭纤黑_GBK" pitchFamily="2" charset="-122"/>
                </a:rPr>
                <a:t>改造目的</a:t>
              </a:r>
              <a:endParaRPr lang="en-GB" altLang="zh-CN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70C0">
                  <a:alpha val="6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rgbClr val="0070C0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242013" y="2853312"/>
            <a:ext cx="894259" cy="523220"/>
            <a:chOff x="2215144" y="2008834"/>
            <a:chExt cx="1244730" cy="959257"/>
          </a:xfrm>
        </p:grpSpPr>
        <p:sp>
          <p:nvSpPr>
            <p:cNvPr id="17" name="平行四边形 16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" name="文本框 10"/>
            <p:cNvSpPr txBox="1"/>
            <p:nvPr/>
          </p:nvSpPr>
          <p:spPr>
            <a:xfrm>
              <a:off x="2393075" y="2008834"/>
              <a:ext cx="1066799" cy="959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rgbClr val="0070C0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8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226739" y="3511553"/>
            <a:ext cx="894259" cy="523220"/>
            <a:chOff x="2215144" y="3018134"/>
            <a:chExt cx="1244730" cy="959255"/>
          </a:xfrm>
        </p:grpSpPr>
        <p:sp>
          <p:nvSpPr>
            <p:cNvPr id="23" name="平行四边形 22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4" name="文本框 11"/>
            <p:cNvSpPr txBox="1"/>
            <p:nvPr/>
          </p:nvSpPr>
          <p:spPr>
            <a:xfrm>
              <a:off x="2393075" y="3018134"/>
              <a:ext cx="1066799" cy="959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rgbClr val="0070C0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8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894113" y="2854248"/>
            <a:ext cx="3857250" cy="459689"/>
            <a:chOff x="4315150" y="953426"/>
            <a:chExt cx="3857250" cy="540057"/>
          </a:xfrm>
        </p:grpSpPr>
        <p:sp>
          <p:nvSpPr>
            <p:cNvPr id="35" name="矩形 34"/>
            <p:cNvSpPr/>
            <p:nvPr/>
          </p:nvSpPr>
          <p:spPr>
            <a:xfrm>
              <a:off x="4841196" y="1036089"/>
              <a:ext cx="2827147" cy="40678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微软雅黑" panose="020B0503020204020204" charset="-122"/>
                  <a:ea typeface="微软雅黑" panose="020B0503020204020204" charset="-122"/>
                  <a:sym typeface="方正兰亭纤黑_GBK" pitchFamily="2" charset="-122"/>
                </a:rPr>
                <a:t>改造可行性论证</a:t>
              </a:r>
              <a:endParaRPr lang="en-GB" altLang="zh-CN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6" name="平行四边形 35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70C0">
                  <a:alpha val="6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rgbClr val="0070C0"/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878839" y="3543319"/>
            <a:ext cx="3857250" cy="459689"/>
            <a:chOff x="4315150" y="953426"/>
            <a:chExt cx="3857250" cy="540057"/>
          </a:xfrm>
        </p:grpSpPr>
        <p:sp>
          <p:nvSpPr>
            <p:cNvPr id="38" name="矩形 37"/>
            <p:cNvSpPr/>
            <p:nvPr/>
          </p:nvSpPr>
          <p:spPr>
            <a:xfrm>
              <a:off x="4841196" y="1036089"/>
              <a:ext cx="2827147" cy="40678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微软雅黑" panose="020B0503020204020204" charset="-122"/>
                  <a:ea typeface="微软雅黑" panose="020B0503020204020204" charset="-122"/>
                  <a:sym typeface="方正兰亭纤黑_GBK" pitchFamily="2" charset="-122"/>
                </a:rPr>
                <a:t>成功案例</a:t>
              </a:r>
              <a:endParaRPr lang="en-GB" altLang="zh-CN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endParaRPr>
            </a:p>
          </p:txBody>
        </p:sp>
        <p:sp>
          <p:nvSpPr>
            <p:cNvPr id="39" name="平行四边形 38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70C0">
                  <a:alpha val="6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rgbClr val="0070C0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245530" y="2147943"/>
            <a:ext cx="894259" cy="523220"/>
            <a:chOff x="2215144" y="927951"/>
            <a:chExt cx="1244730" cy="959254"/>
          </a:xfrm>
        </p:grpSpPr>
        <p:sp>
          <p:nvSpPr>
            <p:cNvPr id="32" name="平行四边形 31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3" name="文本框 9"/>
            <p:cNvSpPr txBox="1"/>
            <p:nvPr/>
          </p:nvSpPr>
          <p:spPr>
            <a:xfrm>
              <a:off x="2393075" y="927951"/>
              <a:ext cx="1066799" cy="959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rgbClr val="0070C0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8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897630" y="2179709"/>
            <a:ext cx="3857250" cy="459689"/>
            <a:chOff x="4315150" y="953426"/>
            <a:chExt cx="3857250" cy="540057"/>
          </a:xfrm>
        </p:grpSpPr>
        <p:sp>
          <p:nvSpPr>
            <p:cNvPr id="44" name="矩形 43"/>
            <p:cNvSpPr/>
            <p:nvPr/>
          </p:nvSpPr>
          <p:spPr>
            <a:xfrm>
              <a:off x="4841196" y="1036091"/>
              <a:ext cx="2827147" cy="40678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latin typeface="微软雅黑" panose="020B0503020204020204" charset="-122"/>
                  <a:ea typeface="微软雅黑" panose="020B0503020204020204" charset="-122"/>
                  <a:sym typeface="方正兰亭纤黑_GBK" pitchFamily="2" charset="-122"/>
                </a:rPr>
                <a:t>改造方案</a:t>
              </a:r>
              <a:endParaRPr lang="en-GB" altLang="zh-CN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5" name="平行四边形 44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rgbClr val="0070C0">
                  <a:alpha val="6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672408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改造目的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827584" y="494205"/>
            <a:ext cx="894259" cy="432048"/>
            <a:chOff x="2215144" y="927951"/>
            <a:chExt cx="1244730" cy="792102"/>
          </a:xfrm>
        </p:grpSpPr>
        <p:sp>
          <p:nvSpPr>
            <p:cNvPr id="9" name="平行四边形 8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F453A2DD-5EDB-D13D-2C3D-62931B657DC5}"/>
              </a:ext>
            </a:extLst>
          </p:cNvPr>
          <p:cNvSpPr txBox="1"/>
          <p:nvPr/>
        </p:nvSpPr>
        <p:spPr>
          <a:xfrm>
            <a:off x="955416" y="1003025"/>
            <a:ext cx="6984776" cy="3332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活疫苗车间、灭活疫苗车间工艺冷冻水系统存在设计缺陷，循环管路水量过小，制冷机组频繁启动，导致电源控制柜接触器触点黏合，制冷压缩机不停运转，直至压缩机烧毁。截至目前已发生两起烧毁事故，均是按保险程序进行维修。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zh-CN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为彻底解决系统问题，保障设备运行工况，节省设备加载卸载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运行电费，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避免设备再次烧毁事故，我部拟对系统进行升级改造。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672408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改造方案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827584" y="494205"/>
            <a:ext cx="894259" cy="432048"/>
            <a:chOff x="2215144" y="927951"/>
            <a:chExt cx="1244730" cy="792102"/>
          </a:xfrm>
        </p:grpSpPr>
        <p:sp>
          <p:nvSpPr>
            <p:cNvPr id="9" name="平行四边形 8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F453A2DD-5EDB-D13D-2C3D-62931B657DC5}"/>
              </a:ext>
            </a:extLst>
          </p:cNvPr>
          <p:cNvSpPr txBox="1"/>
          <p:nvPr/>
        </p:nvSpPr>
        <p:spPr>
          <a:xfrm>
            <a:off x="1043608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8395AD-5859-5DF1-24BE-636FE94ED9BA}"/>
              </a:ext>
            </a:extLst>
          </p:cNvPr>
          <p:cNvSpPr txBox="1"/>
          <p:nvPr/>
        </p:nvSpPr>
        <p:spPr>
          <a:xfrm>
            <a:off x="3502292" y="1385205"/>
            <a:ext cx="15633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总体改造思路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B8603D2-8129-8E5D-60D2-19A26645C6B7}"/>
              </a:ext>
            </a:extLst>
          </p:cNvPr>
          <p:cNvSpPr txBox="1"/>
          <p:nvPr/>
        </p:nvSpPr>
        <p:spPr>
          <a:xfrm>
            <a:off x="1219719" y="1817871"/>
            <a:ext cx="7200800" cy="2128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  <a:defRPr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★  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在现有设备、管道分布情况，对其进行合理性、经济性改造。</a:t>
            </a:r>
            <a:endParaRPr lang="en-US" altLang="zh-CN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  <a:p>
            <a:pPr>
              <a:lnSpc>
                <a:spcPct val="250000"/>
              </a:lnSpc>
              <a:defRPr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★  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能利旧的设备及管道、管件进行保护性拆除后再利用。</a:t>
            </a:r>
            <a:endParaRPr lang="en-US" altLang="zh-CN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  <a:p>
            <a:pPr>
              <a:lnSpc>
                <a:spcPct val="250000"/>
              </a:lnSpc>
              <a:defRPr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★  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管路设计走向最短、设备设施便于后期维护保养。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130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672408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改造方案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827584" y="494205"/>
            <a:ext cx="894259" cy="432048"/>
            <a:chOff x="2215144" y="927951"/>
            <a:chExt cx="1244730" cy="792102"/>
          </a:xfrm>
        </p:grpSpPr>
        <p:sp>
          <p:nvSpPr>
            <p:cNvPr id="9" name="平行四边形 8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F453A2DD-5EDB-D13D-2C3D-62931B657DC5}"/>
              </a:ext>
            </a:extLst>
          </p:cNvPr>
          <p:cNvSpPr txBox="1"/>
          <p:nvPr/>
        </p:nvSpPr>
        <p:spPr>
          <a:xfrm>
            <a:off x="1043608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8395AD-5859-5DF1-24BE-636FE94ED9BA}"/>
              </a:ext>
            </a:extLst>
          </p:cNvPr>
          <p:cNvSpPr txBox="1"/>
          <p:nvPr/>
        </p:nvSpPr>
        <p:spPr>
          <a:xfrm>
            <a:off x="611366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一、活疫苗车间改造思路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B8603D2-8129-8E5D-60D2-19A26645C6B7}"/>
              </a:ext>
            </a:extLst>
          </p:cNvPr>
          <p:cNvSpPr txBox="1"/>
          <p:nvPr/>
        </p:nvSpPr>
        <p:spPr>
          <a:xfrm>
            <a:off x="955416" y="1491630"/>
            <a:ext cx="7200800" cy="3578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</a:t>
            </a:r>
            <a:r>
              <a:rPr lang="zh-CN" altLang="en-US" sz="16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机房工艺制冷循环水泵的布局进行调整，将水泵移至中间水箱旁，缩短水泵与制冷机组和中间水箱之间的管路损耗及压降。</a:t>
            </a:r>
            <a:endParaRPr lang="en-US" altLang="zh-CN" sz="16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  <a:p>
            <a:pPr>
              <a:lnSpc>
                <a:spcPct val="200000"/>
              </a:lnSpc>
              <a:defRPr/>
            </a:pPr>
            <a:r>
              <a:rPr lang="zh-CN" altLang="en-US" sz="16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活疫苗车间空调制冷量不足，特别是成品区域温度偏高，而车间工艺冷冻水需求很小，因此后期思路是将工艺冷冻水机组冷冻水接入成品区空调箱，供成品区空调使用；将在建悬浮车间工艺冷冻水管路并入活疫苗车间，供两个车间工艺冷冻水使用。</a:t>
            </a:r>
            <a:endParaRPr lang="en-US" altLang="zh-CN" sz="16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  <a:p>
            <a:pPr>
              <a:lnSpc>
                <a:spcPct val="200000"/>
              </a:lnSpc>
              <a:defRPr/>
            </a:pP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026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672408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改造方案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827584" y="494205"/>
            <a:ext cx="894259" cy="432048"/>
            <a:chOff x="2215144" y="927951"/>
            <a:chExt cx="1244730" cy="792102"/>
          </a:xfrm>
        </p:grpSpPr>
        <p:sp>
          <p:nvSpPr>
            <p:cNvPr id="9" name="平行四边形 8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F453A2DD-5EDB-D13D-2C3D-62931B657DC5}"/>
              </a:ext>
            </a:extLst>
          </p:cNvPr>
          <p:cNvSpPr txBox="1"/>
          <p:nvPr/>
        </p:nvSpPr>
        <p:spPr>
          <a:xfrm>
            <a:off x="1043608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8395AD-5859-5DF1-24BE-636FE94ED9BA}"/>
              </a:ext>
            </a:extLst>
          </p:cNvPr>
          <p:cNvSpPr txBox="1"/>
          <p:nvPr/>
        </p:nvSpPr>
        <p:spPr>
          <a:xfrm>
            <a:off x="611366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一、活疫苗车间改造方案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F11B4287-5B13-B8FC-8379-47043CA34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78" y="1696604"/>
            <a:ext cx="4123606" cy="2889836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EA54EB3E-B779-8C51-FEA7-A01516F462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539" y="1696604"/>
            <a:ext cx="3379014" cy="287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1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672408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改造方案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827584" y="494205"/>
            <a:ext cx="894259" cy="432048"/>
            <a:chOff x="2215144" y="927951"/>
            <a:chExt cx="1244730" cy="792102"/>
          </a:xfrm>
        </p:grpSpPr>
        <p:sp>
          <p:nvSpPr>
            <p:cNvPr id="9" name="平行四边形 8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F453A2DD-5EDB-D13D-2C3D-62931B657DC5}"/>
              </a:ext>
            </a:extLst>
          </p:cNvPr>
          <p:cNvSpPr txBox="1"/>
          <p:nvPr/>
        </p:nvSpPr>
        <p:spPr>
          <a:xfrm>
            <a:off x="1043608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8395AD-5859-5DF1-24BE-636FE94ED9BA}"/>
              </a:ext>
            </a:extLst>
          </p:cNvPr>
          <p:cNvSpPr txBox="1"/>
          <p:nvPr/>
        </p:nvSpPr>
        <p:spPr>
          <a:xfrm>
            <a:off x="611366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、灭活疫苗车间改造思路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B8603D2-8129-8E5D-60D2-19A26645C6B7}"/>
              </a:ext>
            </a:extLst>
          </p:cNvPr>
          <p:cNvSpPr txBox="1"/>
          <p:nvPr/>
        </p:nvSpPr>
        <p:spPr>
          <a:xfrm>
            <a:off x="1043608" y="1676295"/>
            <a:ext cx="7200800" cy="1670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机房工艺制冷循环水泵的位置不变，将连接水泵的阀门及管件进行改造，原立管式安装更改为水平式安装，回水管离地面约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300mm,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与中间水箱管口水平对接。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228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672408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改造方案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827584" y="494205"/>
            <a:ext cx="894259" cy="432048"/>
            <a:chOff x="2215144" y="927951"/>
            <a:chExt cx="1244730" cy="792102"/>
          </a:xfrm>
        </p:grpSpPr>
        <p:sp>
          <p:nvSpPr>
            <p:cNvPr id="9" name="平行四边形 8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F453A2DD-5EDB-D13D-2C3D-62931B657DC5}"/>
              </a:ext>
            </a:extLst>
          </p:cNvPr>
          <p:cNvSpPr txBox="1"/>
          <p:nvPr/>
        </p:nvSpPr>
        <p:spPr>
          <a:xfrm>
            <a:off x="1043608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8395AD-5859-5DF1-24BE-636FE94ED9BA}"/>
              </a:ext>
            </a:extLst>
          </p:cNvPr>
          <p:cNvSpPr txBox="1"/>
          <p:nvPr/>
        </p:nvSpPr>
        <p:spPr>
          <a:xfrm>
            <a:off x="611366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二、灭活疫苗车间改造方案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CF5DB3E-9FEC-8267-1F5B-817C8966FB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96604"/>
            <a:ext cx="2932956" cy="3169731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321B23BF-87FF-8A1B-7A7E-26E68AA27C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40973"/>
            <a:ext cx="3029167" cy="316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92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E:\刘德宏\党群工作\视觉标志\国药动保  中国生物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260350"/>
            <a:ext cx="123031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 txBox="1"/>
          <p:nvPr/>
        </p:nvSpPr>
        <p:spPr>
          <a:xfrm>
            <a:off x="611560" y="429469"/>
            <a:ext cx="3672408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改造方案</a:t>
            </a:r>
            <a:endParaRPr lang="en-GB" altLang="en-US" sz="2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38572" y="1059582"/>
            <a:ext cx="6641740" cy="0"/>
          </a:xfrm>
          <a:prstGeom prst="line">
            <a:avLst/>
          </a:prstGeom>
          <a:ln>
            <a:solidFill>
              <a:srgbClr val="0070C0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827584" y="494205"/>
            <a:ext cx="894259" cy="432048"/>
            <a:chOff x="2215144" y="927951"/>
            <a:chExt cx="1244730" cy="792102"/>
          </a:xfrm>
        </p:grpSpPr>
        <p:sp>
          <p:nvSpPr>
            <p:cNvPr id="9" name="平行四边形 8"/>
            <p:cNvSpPr/>
            <p:nvPr/>
          </p:nvSpPr>
          <p:spPr>
            <a:xfrm>
              <a:off x="2215144" y="927953"/>
              <a:ext cx="1002288" cy="79210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93075" y="927951"/>
              <a:ext cx="1066799" cy="73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0070C0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000" dirty="0">
                <a:solidFill>
                  <a:srgbClr val="0070C0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F453A2DD-5EDB-D13D-2C3D-62931B657DC5}"/>
              </a:ext>
            </a:extLst>
          </p:cNvPr>
          <p:cNvSpPr txBox="1"/>
          <p:nvPr/>
        </p:nvSpPr>
        <p:spPr>
          <a:xfrm>
            <a:off x="1043608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8395AD-5859-5DF1-24BE-636FE94ED9BA}"/>
              </a:ext>
            </a:extLst>
          </p:cNvPr>
          <p:cNvSpPr txBox="1"/>
          <p:nvPr/>
        </p:nvSpPr>
        <p:spPr>
          <a:xfrm>
            <a:off x="611366" y="1275606"/>
            <a:ext cx="6120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三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、中间水箱设计思路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B8603D2-8129-8E5D-60D2-19A26645C6B7}"/>
              </a:ext>
            </a:extLst>
          </p:cNvPr>
          <p:cNvSpPr txBox="1"/>
          <p:nvPr/>
        </p:nvSpPr>
        <p:spPr>
          <a:xfrm>
            <a:off x="1043608" y="1676295"/>
            <a:ext cx="7200800" cy="1116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选用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316L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不锈钢双层保温箱体，聚氨酯现场发泡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200mm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，外尺寸为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1900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（宽）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*2400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（长）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*2400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（高），有效容积为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4.5m³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。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2B2453A-20C5-B3A9-13F9-1352AF18FCFE}"/>
              </a:ext>
            </a:extLst>
          </p:cNvPr>
          <p:cNvSpPr txBox="1"/>
          <p:nvPr/>
        </p:nvSpPr>
        <p:spPr>
          <a:xfrm>
            <a:off x="1043608" y="2851397"/>
            <a:ext cx="7200800" cy="1670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       介质槽包含人孔、内外爬梯、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DN150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法兰接口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4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个（两供两回）、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DN40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补水接口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1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个（快装）、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DN40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溢水口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1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个、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DN150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内置过滤装置</a:t>
            </a:r>
            <a:r>
              <a:rPr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2</a:t>
            </a:r>
            <a:r>
              <a:rPr lang="zh-CN" altLang="en-US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方正兰亭纤黑_GBK" pitchFamily="2" charset="-122"/>
              </a:rPr>
              <a:t>个（供水管）、智能液位显示装置（现场声光报警）。</a:t>
            </a:r>
            <a:endParaRPr lang="en-US" altLang="zh-CN" sz="18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方正兰亭纤黑_GBK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74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678</Words>
  <Application>Microsoft Office PowerPoint</Application>
  <PresentationFormat>全屏显示(16:9)</PresentationFormat>
  <Paragraphs>71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微软雅黑</vt:lpstr>
      <vt:lpstr>Arial</vt:lpstr>
      <vt:lpstr>Calibri</vt:lpstr>
      <vt:lpstr>Impact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dxc</dc:creator>
  <cp:lastModifiedBy>chw chw</cp:lastModifiedBy>
  <cp:revision>93</cp:revision>
  <dcterms:created xsi:type="dcterms:W3CDTF">2022-11-15T03:11:00Z</dcterms:created>
  <dcterms:modified xsi:type="dcterms:W3CDTF">2023-11-29T03:25:23Z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2052-11.8.2.10229</vt:lpwstr>
  </property>
</Properties>
</file>